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modernComment_111_CA4A0EDB.xml" ContentType="application/vnd.ms-powerpoint.comments+xml"/>
  <Override PartName="/ppt/comments/modernComment_115_BF455F8B.xml" ContentType="application/vnd.ms-powerpoint.comments+xml"/>
  <Override PartName="/ppt/notesSlides/notesSlide1.xml" ContentType="application/vnd.openxmlformats-officedocument.presentationml.notesSlide+xml"/>
  <Override PartName="/ppt/comments/modernComment_10A_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68" r:id="rId7"/>
    <p:sldId id="267" r:id="rId8"/>
    <p:sldId id="270" r:id="rId9"/>
    <p:sldId id="269" r:id="rId10"/>
    <p:sldId id="271" r:id="rId11"/>
    <p:sldId id="272" r:id="rId12"/>
    <p:sldId id="273" r:id="rId13"/>
    <p:sldId id="275" r:id="rId14"/>
    <p:sldId id="282" r:id="rId15"/>
    <p:sldId id="280" r:id="rId16"/>
    <p:sldId id="281" r:id="rId17"/>
    <p:sldId id="277" r:id="rId18"/>
    <p:sldId id="278" r:id="rId19"/>
    <p:sldId id="279" r:id="rId20"/>
    <p:sldId id="266" r:id="rId21"/>
  </p:sldIdLst>
  <p:sldSz cx="18288000" cy="10287000"/>
  <p:notesSz cx="6858000" cy="9144000"/>
  <p:embeddedFontLst>
    <p:embeddedFont>
      <p:font typeface="Barlow" panose="00000500000000000000" pitchFamily="2" charset="0"/>
      <p:regular r:id="rId23"/>
      <p:bold r:id="rId24"/>
      <p:italic r:id="rId25"/>
      <p:boldItalic r:id="rId26"/>
    </p:embeddedFont>
    <p:embeddedFont>
      <p:font typeface="Barlow Bold" panose="00000800000000000000" pitchFamily="2" charset="0"/>
      <p:regular r:id="rId27"/>
      <p:bold r:id="rId28"/>
    </p:embeddedFont>
    <p:embeddedFont>
      <p:font typeface="Barlow Semi-Bold" panose="020B0604020202020204" charset="0"/>
      <p:regular r:id="rId29"/>
    </p:embeddedFont>
    <p:embeddedFont>
      <p:font typeface="Open Sans Bold" panose="020B0806030504020204" pitchFamily="3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2A4505-6649-2533-0D55-EB45538BA19F}" name="Ana Loureiro" initials="AL" userId="99614dcfed6654e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692A9-CC9B-C322-0685-CC298FB27D01}" v="12" dt="2025-06-02T20:49:23.481"/>
    <p1510:client id="{08DB19E0-FAFB-CFC4-29FA-2432AC15C618}" v="16" dt="2025-06-02T21:15:01.368"/>
    <p1510:client id="{11149BA7-BE1A-810C-E5E8-17C6A799513A}" v="1383" dt="2025-06-02T21:14:59.092"/>
    <p1510:client id="{13FD55D6-E1A4-059A-F7C1-53B819E255A8}" v="746" dt="2025-06-02T18:06:26.512"/>
    <p1510:client id="{275B46B2-921C-9957-7175-82C7D9AD5235}" v="28" dt="2025-06-02T18:00:10.284"/>
    <p1510:client id="{39A6DEB6-BAA7-4F75-E3B6-E197BD2281ED}" v="25" dt="2025-06-02T21:19:45.612"/>
    <p1510:client id="{4414972F-013F-3088-99AF-710A257BA258}" v="198" dt="2025-06-02T20:55:02.721"/>
    <p1510:client id="{5166A365-BB5C-6081-F786-DCCDFDE55C1F}" v="89" dt="2025-06-02T15:58:56.191"/>
    <p1510:client id="{95F7C1BB-C6F6-6926-011F-D1D39B2018C5}" v="37" dt="2025-06-02T18:29:55.715"/>
    <p1510:client id="{EDA5437E-89CD-B3EF-AB88-CBC085790D74}" v="1" dt="2025-06-02T19:05:56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B88D5A-EEAD-4758-89A0-B691419D3D01}" authorId="{852A4505-6649-2533-0D55-EB45538BA19F}" created="2025-05-30T22:54:38.236">
    <pc:sldMkLst xmlns:pc="http://schemas.microsoft.com/office/powerpoint/2013/main/command">
      <pc:docMk/>
      <pc:sldMk cId="0" sldId="266"/>
    </pc:sldMkLst>
    <p188:txBody>
      <a:bodyPr/>
      <a:lstStyle/>
      <a:p>
        <a:r>
          <a:rPr lang="pt-PT"/>
          <a:t>nmecs</a:t>
        </a:r>
      </a:p>
    </p188:txBody>
  </p188:cm>
</p188:cmLst>
</file>

<file path=ppt/comments/modernComment_111_CA4A0E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605B83-79C8-414D-81BF-D0E0FCF419FB}" authorId="{852A4505-6649-2533-0D55-EB45538BA19F}" status="resolved" created="2025-05-30T21:12:55.823" complete="100000">
    <pc:sldMkLst xmlns:pc="http://schemas.microsoft.com/office/powerpoint/2013/main/command">
      <pc:docMk/>
      <pc:sldMk cId="0" sldId="263"/>
    </pc:sldMkLst>
    <p188:txBody>
      <a:bodyPr/>
      <a:lstStyle/>
      <a:p>
        <a:r>
          <a:rPr lang="en-US"/>
          <a:t>escolher arquitetura</a:t>
        </a:r>
      </a:p>
    </p188:txBody>
  </p188:cm>
</p188:cmLst>
</file>

<file path=ppt/comments/modernComment_115_BF455F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F7C678-9F48-452D-821F-5B050611CD74}" authorId="{852A4505-6649-2533-0D55-EB45538BA19F}" created="2025-05-30T23:32:51.089">
    <pc:sldMkLst xmlns:pc="http://schemas.microsoft.com/office/powerpoint/2013/main/command">
      <pc:docMk/>
      <pc:sldMk cId="3208994699" sldId="277"/>
    </pc:sldMkLst>
    <p188:txBody>
      <a:bodyPr/>
      <a:lstStyle/>
      <a:p>
        <a:r>
          <a:rPr lang="pt-PT"/>
          <a:t>help nestes tres pls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B0341-DD98-4DC7-945D-EA6D387E9C6E}" type="datetimeFigureOut">
              <a:t>02/06/2025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9B652-2089-417C-B5E1-BFBE511DD8E2}" type="slidenum"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626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9B652-2089-417C-B5E1-BFBE511DD8E2}" type="slidenum">
              <a:rPr lang="pt-PT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418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</p:sp>
    </p:spTree>
    <p:extLst>
      <p:ext uri="{BB962C8B-B14F-4D97-AF65-F5344CB8AC3E}">
        <p14:creationId xmlns:p14="http://schemas.microsoft.com/office/powerpoint/2010/main" val="377774448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11_CA4A0EDB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5_BF455F8B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0A_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70432" y="5270058"/>
            <a:ext cx="16230594" cy="38509"/>
          </a:xfrm>
          <a:prstGeom prst="line">
            <a:avLst/>
          </a:prstGeom>
          <a:ln w="9525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76150" y="5518835"/>
            <a:ext cx="16419150" cy="76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  <a:spcBef>
                <a:spcPct val="0"/>
              </a:spcBef>
            </a:pPr>
            <a:r>
              <a:rPr lang="en-US" sz="4750" b="1">
                <a:solidFill>
                  <a:srgbClr val="27272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M4 – Final 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2699" y="3078184"/>
            <a:ext cx="16408332" cy="209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0"/>
              </a:lnSpc>
            </a:pPr>
            <a:r>
              <a:rPr lang="en-US" sz="16758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EasyReg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93713" y="8452053"/>
            <a:ext cx="6500575" cy="44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50" b="1" err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Universidade</a:t>
            </a:r>
            <a:r>
              <a:rPr lang="en-US" sz="2750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de Aveiro - DETI - June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3BE7E-1763-0F7C-0C9A-FAAD1611F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BDD7DD3-ED75-2A40-F68F-44F4E31C6467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F1BCB89-EF11-CFF6-DE32-62934727AD24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Use Cases – Internal Auditor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pic>
        <p:nvPicPr>
          <p:cNvPr id="3" name="Picture 2" descr="preencoded.png">
            <a:extLst>
              <a:ext uri="{FF2B5EF4-FFF2-40B4-BE49-F238E27FC236}">
                <a16:creationId xmlns:a16="http://schemas.microsoft.com/office/drawing/2014/main" id="{784F3948-D46A-07CA-9E1A-BF2C6C636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8" y="2328863"/>
            <a:ext cx="8858250" cy="69818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C18BFC-7099-0663-DD4E-ABB77736C31C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240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11F44A-A45D-032A-7E50-EAF238B8C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65ED64E-1D83-336C-C5B7-0FD31DB8DE5C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39E48F6-8F4C-D8F9-2B8A-34EE9DEE652D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Use Cases – External Auditor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pic>
        <p:nvPicPr>
          <p:cNvPr id="3" name="Picture 2" descr="preencoded.png">
            <a:extLst>
              <a:ext uri="{FF2B5EF4-FFF2-40B4-BE49-F238E27FC236}">
                <a16:creationId xmlns:a16="http://schemas.microsoft.com/office/drawing/2014/main" id="{64988C3E-691C-BD6F-C251-B90E39F8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8" y="2328863"/>
            <a:ext cx="8743950" cy="6981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47A32-2F91-C1F9-7FC2-F317A22A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4121F89-BF9A-32C2-BD6D-DA0210FF4052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11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499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17760" y="1517231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27008" y="1588421"/>
            <a:ext cx="12995684" cy="8074218"/>
          </a:xfrm>
          <a:custGeom>
            <a:avLst/>
            <a:gdLst/>
            <a:ahLst/>
            <a:cxnLst/>
            <a:rect l="l" t="t" r="r" b="b"/>
            <a:pathLst>
              <a:path w="12327697" h="7658582">
                <a:moveTo>
                  <a:pt x="0" y="0"/>
                </a:moveTo>
                <a:lnTo>
                  <a:pt x="12327698" y="0"/>
                </a:lnTo>
                <a:lnTo>
                  <a:pt x="12327698" y="7658582"/>
                </a:lnTo>
                <a:lnTo>
                  <a:pt x="0" y="7658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10780" y="804058"/>
            <a:ext cx="16230600" cy="6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Architecture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A0BA92-AA75-F07E-0662-B9F896A51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632" y="6408873"/>
            <a:ext cx="2633793" cy="1887496"/>
          </a:xfrm>
          <a:prstGeom prst="rect">
            <a:avLst/>
          </a:prstGeom>
        </p:spPr>
      </p:pic>
      <p:pic>
        <p:nvPicPr>
          <p:cNvPr id="8" name="Picture 7" descr="A screenshot of a framework&#10;&#10;AI-generated content may be incorrect.">
            <a:extLst>
              <a:ext uri="{FF2B5EF4-FFF2-40B4-BE49-F238E27FC236}">
                <a16:creationId xmlns:a16="http://schemas.microsoft.com/office/drawing/2014/main" id="{2C6E8ED7-CE3B-85F8-D750-FE2ADF3F3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526" y="4309963"/>
            <a:ext cx="2786383" cy="191148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8EEB8D-AB8D-241D-000E-BB725B1EC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072" y="2695974"/>
            <a:ext cx="2811794" cy="142562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42F898-0AB1-6E64-AE5C-8EF9A7F51420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12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38510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D4B8F-46BE-4613-0779-E9B4C86F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F92F8A6-CF63-D8A6-108F-E2A158344741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6DAB46-6C67-2148-6E20-F7D27C10A8D9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Company Owner Interface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pic>
        <p:nvPicPr>
          <p:cNvPr id="3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91FFB133-A5A0-64A3-9CA1-DB4E19C26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086" y="1726375"/>
            <a:ext cx="16218724" cy="815538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317A71C-2DF4-FFC6-1302-8577FB06F6FA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13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89866-6B70-BFA8-A65E-A7157757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62CE975-A08E-71DB-B74F-53C054AC5065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C3A15E-BCC6-28A2-7DB4-1FCA4749D37F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Contributor Interface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88B814-7B05-8490-D4B2-2CF2C2DCBC1F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14</a:t>
            </a:r>
            <a:endParaRPr lang="pt-PT"/>
          </a:p>
        </p:txBody>
      </p:sp>
      <p:pic>
        <p:nvPicPr>
          <p:cNvPr id="3" name="Untitled design(1)">
            <a:hlinkClick r:id="" action="ppaction://media"/>
            <a:extLst>
              <a:ext uri="{FF2B5EF4-FFF2-40B4-BE49-F238E27FC236}">
                <a16:creationId xmlns:a16="http://schemas.microsoft.com/office/drawing/2014/main" id="{3B7D5AAF-1D06-7463-8796-97EFA607F3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371" y="173627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6E68C-A44F-10C8-F77A-23AA985F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248F319-0BBD-8980-2B6E-9D215EFD4361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EC46504-5781-5C99-D5DB-C45E454DC594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Internal Auditor  Interface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A716F42-65C5-7DF4-8EC1-BC3B3D3D8764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15</a:t>
            </a:r>
            <a:endParaRPr lang="pt-PT"/>
          </a:p>
        </p:txBody>
      </p:sp>
      <p:pic>
        <p:nvPicPr>
          <p:cNvPr id="3" name="Untitled design(2)">
            <a:hlinkClick r:id="" action="ppaction://media"/>
            <a:extLst>
              <a:ext uri="{FF2B5EF4-FFF2-40B4-BE49-F238E27FC236}">
                <a16:creationId xmlns:a16="http://schemas.microsoft.com/office/drawing/2014/main" id="{313FEC4C-AF80-97DB-DEEE-FCB289AAD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371" y="1934193"/>
            <a:ext cx="14214764" cy="7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5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68F7B-B7C7-E25B-1437-F1091955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D82C081-B6FF-00A9-F527-F223A9E6F45D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856563-DC7D-08B0-D8F2-60447BE5E5FD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External Auditor Interface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C1091D0-4CD2-AB23-B473-F592EEEA29B7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16</a:t>
            </a:r>
            <a:endParaRPr lang="pt-PT"/>
          </a:p>
        </p:txBody>
      </p:sp>
      <p:pic>
        <p:nvPicPr>
          <p:cNvPr id="3" name="Untitled design(3)">
            <a:hlinkClick r:id="" action="ppaction://media"/>
            <a:extLst>
              <a:ext uri="{FF2B5EF4-FFF2-40B4-BE49-F238E27FC236}">
                <a16:creationId xmlns:a16="http://schemas.microsoft.com/office/drawing/2014/main" id="{3676FCFB-F070-C9F8-B809-2C1124715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371" y="1874816"/>
            <a:ext cx="14452271" cy="81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3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1A0B8-1897-842D-8251-66FA2BD3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CC864F1-778C-8513-48BB-53786DFC0088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7067FFD-562B-6F8D-FA97-A8C61B5CE2C2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Main struggles during the project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AC87AB39-FE2A-CF6A-6A8C-4AB67D6E84A9}"/>
              </a:ext>
            </a:extLst>
          </p:cNvPr>
          <p:cNvSpPr txBox="1"/>
          <p:nvPr/>
        </p:nvSpPr>
        <p:spPr>
          <a:xfrm>
            <a:off x="1438111" y="2654071"/>
            <a:ext cx="11216499" cy="4988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04"/>
              </a:lnSpc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Contextualization of the concepts</a:t>
            </a:r>
            <a:r>
              <a:rPr lang="en-US" sz="2800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 that were used in the project including but not only frameworks, policies, controls and </a:t>
            </a:r>
            <a:r>
              <a:rPr lang="en-US" sz="2800" err="1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subcontrols</a:t>
            </a:r>
            <a:r>
              <a:rPr lang="en-US" sz="2800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.</a:t>
            </a:r>
            <a:endParaRPr lang="pt-PT" sz="2800">
              <a:latin typeface="Barlow"/>
            </a:endParaRPr>
          </a:p>
          <a:p>
            <a:pPr marL="342900" indent="-342900">
              <a:lnSpc>
                <a:spcPts val="3304"/>
              </a:lnSpc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342900" indent="-342900">
              <a:lnSpc>
                <a:spcPts val="3304"/>
              </a:lnSpc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342900" indent="-342900">
              <a:lnSpc>
                <a:spcPts val="3304"/>
              </a:lnSpc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Keycloak integration </a:t>
            </a:r>
            <a:r>
              <a:rPr lang="en-US" sz="2800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both in the frontend as the backend.</a:t>
            </a:r>
          </a:p>
          <a:p>
            <a:pPr marL="342900" indent="-342900">
              <a:lnSpc>
                <a:spcPts val="3304"/>
              </a:lnSpc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342900" indent="-342900">
              <a:lnSpc>
                <a:spcPts val="3304"/>
              </a:lnSpc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342900" indent="-342900">
              <a:lnSpc>
                <a:spcPts val="3304"/>
              </a:lnSpc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342900" indent="-342900">
              <a:lnSpc>
                <a:spcPts val="3304"/>
              </a:lnSpc>
              <a:buFont typeface="Arial"/>
              <a:buChar char="•"/>
            </a:pPr>
            <a:r>
              <a:rPr lang="en-US" sz="2800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Modeling of the </a:t>
            </a:r>
            <a:r>
              <a:rPr lang="en-US" sz="2800" b="1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databases </a:t>
            </a:r>
            <a:r>
              <a:rPr lang="en-US" sz="2800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that were used mainly in the backend</a:t>
            </a:r>
          </a:p>
          <a:p>
            <a:pPr>
              <a:lnSpc>
                <a:spcPts val="3304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207"/>
              </a:lnSpc>
            </a:pPr>
            <a:endParaRPr lang="en-US" sz="2508">
              <a:solidFill>
                <a:srgbClr val="272727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BA5464-54AC-F5D7-0828-7D2E694B3EDD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17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89946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9AE4D-5BE6-4347-1E6D-E7B735B1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FD9A13-B329-9F5D-9DE2-8742273AEC64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9887EC-1894-692C-ABFE-E032D6F11C7A}"/>
              </a:ext>
            </a:extLst>
          </p:cNvPr>
          <p:cNvSpPr txBox="1"/>
          <p:nvPr/>
        </p:nvSpPr>
        <p:spPr>
          <a:xfrm>
            <a:off x="1006871" y="952500"/>
            <a:ext cx="16230600" cy="61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sym typeface="Barlow Bold"/>
              </a:rPr>
              <a:t>What we think of </a:t>
            </a:r>
            <a:r>
              <a:rPr lang="en-US" sz="3700" b="1" err="1">
                <a:solidFill>
                  <a:srgbClr val="7D9B76"/>
                </a:solidFill>
                <a:latin typeface="Barlow Bold"/>
                <a:sym typeface="Barlow Bold"/>
              </a:rPr>
              <a:t>EasyReg</a:t>
            </a:r>
            <a:endParaRPr lang="pt-PT" err="1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B780D62-B0E5-1B98-EAD8-EF1FE35CEC7B}"/>
              </a:ext>
            </a:extLst>
          </p:cNvPr>
          <p:cNvSpPr txBox="1"/>
          <p:nvPr/>
        </p:nvSpPr>
        <p:spPr>
          <a:xfrm>
            <a:off x="1103764" y="2207562"/>
            <a:ext cx="8042236" cy="7204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7D9B76"/>
                </a:solidFill>
                <a:latin typeface="Barlow Bold"/>
                <a:ea typeface="+mn-lt"/>
                <a:cs typeface="+mn-lt"/>
              </a:rPr>
              <a:t>Positive Aspects</a:t>
            </a: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 b="1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Efficient</a:t>
            </a:r>
            <a:r>
              <a:rPr lang="en-US" sz="2800" b="1">
                <a:solidFill>
                  <a:srgbClr val="272727"/>
                </a:solidFill>
                <a:latin typeface="Barlow"/>
                <a:ea typeface="+mn-lt"/>
                <a:cs typeface="+mn-lt"/>
              </a:rPr>
              <a:t>: </a:t>
            </a:r>
            <a:r>
              <a:rPr lang="en-US" sz="2800">
                <a:solidFill>
                  <a:srgbClr val="272727"/>
                </a:solidFill>
                <a:latin typeface="Barlow"/>
                <a:ea typeface="+mn-lt"/>
                <a:cs typeface="+mn-lt"/>
              </a:rPr>
              <a:t>Automated tracking and reporting helps efficiency.</a:t>
            </a:r>
            <a:endParaRPr lang="pt-PT" sz="2800"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Centralized Platform:</a:t>
            </a:r>
            <a:r>
              <a:rPr lang="en-US" sz="2800" b="1">
                <a:solidFill>
                  <a:srgbClr val="272727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2800">
                <a:solidFill>
                  <a:srgbClr val="272727"/>
                </a:solidFill>
                <a:latin typeface="Barlow"/>
                <a:ea typeface="+mn-lt"/>
                <a:cs typeface="+mn-lt"/>
              </a:rPr>
              <a:t>Optimized workflow reduces loss of time.</a:t>
            </a:r>
            <a:endParaRPr lang="en-US" sz="2800">
              <a:solidFill>
                <a:srgbClr val="000000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Barlow Semi-Bold"/>
              </a:rPr>
              <a:t>Delegation of Roles:</a:t>
            </a:r>
            <a:r>
              <a:rPr lang="en-US" sz="2800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 </a:t>
            </a:r>
            <a:r>
              <a:rPr lang="en-US" sz="2800">
                <a:solidFill>
                  <a:srgbClr val="272727"/>
                </a:solidFill>
                <a:latin typeface="Barlow"/>
                <a:ea typeface="+mn-lt"/>
                <a:cs typeface="+mn-lt"/>
              </a:rPr>
              <a:t>Assigned roles helps with workflow and user accountability.</a:t>
            </a:r>
            <a:endParaRPr lang="en-US" sz="2800"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Calibri"/>
                <a:cs typeface="Calibri"/>
              </a:rPr>
              <a:t>Audit Readiness</a:t>
            </a:r>
            <a:r>
              <a:rPr lang="en-US" sz="2800" b="1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:</a:t>
            </a:r>
            <a:r>
              <a:rPr lang="en-US" sz="2800">
                <a:solidFill>
                  <a:srgbClr val="272727"/>
                </a:solidFill>
                <a:latin typeface="Barlow"/>
                <a:ea typeface="Calibri"/>
                <a:cs typeface="Calibri"/>
              </a:rPr>
              <a:t> </a:t>
            </a:r>
            <a:r>
              <a:rPr lang="en-US" sz="2800">
                <a:solidFill>
                  <a:srgbClr val="272727"/>
                </a:solidFill>
                <a:latin typeface="Barlow"/>
                <a:ea typeface="+mn-lt"/>
                <a:cs typeface="+mn-lt"/>
              </a:rPr>
              <a:t>Simplifies documentation and evidence management.</a:t>
            </a:r>
            <a:endParaRPr lang="en-US" sz="2800">
              <a:latin typeface="Barlow"/>
              <a:ea typeface="Calibri"/>
              <a:cs typeface="Calibri"/>
            </a:endParaRPr>
          </a:p>
          <a:p>
            <a:pPr marL="457200" indent="-457200">
              <a:lnSpc>
                <a:spcPts val="3304"/>
              </a:lnSpc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>
              <a:lnSpc>
                <a:spcPts val="3304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207"/>
              </a:lnSpc>
            </a:pPr>
            <a:endParaRPr lang="en-US" sz="2508">
              <a:solidFill>
                <a:srgbClr val="272727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5A065D06-B4EE-4DE5-0696-67F09F982424}"/>
              </a:ext>
            </a:extLst>
          </p:cNvPr>
          <p:cNvSpPr txBox="1"/>
          <p:nvPr/>
        </p:nvSpPr>
        <p:spPr>
          <a:xfrm>
            <a:off x="9200013" y="2207562"/>
            <a:ext cx="8042236" cy="5050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7D9B76"/>
                </a:solidFill>
                <a:latin typeface="Barlow Bold"/>
                <a:ea typeface="+mn-lt"/>
                <a:cs typeface="+mn-lt"/>
              </a:rPr>
              <a:t>Areas for improvement</a:t>
            </a:r>
            <a:endParaRPr lang="pt-PT"/>
          </a:p>
          <a:p>
            <a:pPr marL="457200" indent="-457200">
              <a:buFont typeface="Arial"/>
              <a:buChar char="•"/>
            </a:pPr>
            <a:endParaRPr lang="en-US" sz="2800" b="1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Scalability</a:t>
            </a:r>
            <a:r>
              <a:rPr lang="en-US" sz="2800" b="1">
                <a:solidFill>
                  <a:srgbClr val="272727"/>
                </a:solidFill>
                <a:latin typeface="Barlow"/>
                <a:ea typeface="+mn-lt"/>
                <a:cs typeface="+mn-lt"/>
              </a:rPr>
              <a:t>: </a:t>
            </a:r>
            <a:r>
              <a:rPr lang="en-US" sz="2800">
                <a:solidFill>
                  <a:srgbClr val="272727"/>
                </a:solidFill>
                <a:latin typeface="Barlow"/>
                <a:ea typeface="+mn-lt"/>
                <a:cs typeface="+mn-lt"/>
              </a:rPr>
              <a:t>Needs optimization for large-scale implementations.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User Experience (UX):</a:t>
            </a:r>
            <a:r>
              <a:rPr lang="en-US" sz="2800" b="1">
                <a:solidFill>
                  <a:srgbClr val="272727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2800">
                <a:solidFill>
                  <a:srgbClr val="272727"/>
                </a:solidFill>
                <a:latin typeface="Barlow"/>
                <a:ea typeface="+mn-lt"/>
                <a:cs typeface="+mn-lt"/>
              </a:rPr>
              <a:t>Potential enhancements for non-technical users.</a:t>
            </a:r>
            <a:endParaRPr lang="en-US" sz="2800">
              <a:solidFill>
                <a:srgbClr val="000000"/>
              </a:solidFill>
              <a:latin typeface="Barlow"/>
              <a:ea typeface="+mn-lt"/>
              <a:cs typeface="+mn-lt"/>
            </a:endParaRPr>
          </a:p>
          <a:p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lnSpc>
                <a:spcPts val="3304"/>
              </a:lnSpc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>
              <a:lnSpc>
                <a:spcPts val="3304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207"/>
              </a:lnSpc>
            </a:pPr>
            <a:endParaRPr lang="en-US" sz="2508">
              <a:solidFill>
                <a:srgbClr val="272727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A0AC2A0-21B6-0C20-DF1C-115430AF4B10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18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0000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949490-DBA4-3159-7453-E1254B575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1311B42-F6F3-A3E8-1A44-6B09CDC43B01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794541-FC4C-687A-897F-17CF27206592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sym typeface="Barlow Bold"/>
              </a:rPr>
              <a:t>What we learned</a:t>
            </a:r>
            <a:endParaRPr lang="en-US" sz="3700" b="1">
              <a:solidFill>
                <a:srgbClr val="7D9B76"/>
              </a:solidFill>
              <a:latin typeface="Barlow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1F6A9-B99D-99A6-98DB-7BF26BE375E4}"/>
              </a:ext>
            </a:extLst>
          </p:cNvPr>
          <p:cNvSpPr txBox="1"/>
          <p:nvPr/>
        </p:nvSpPr>
        <p:spPr>
          <a:xfrm>
            <a:off x="1599064" y="3064618"/>
            <a:ext cx="4689436" cy="5057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7D9B76"/>
                </a:solidFill>
                <a:latin typeface="Barlow Bold"/>
                <a:ea typeface="+mn-lt"/>
                <a:cs typeface="+mn-lt"/>
              </a:rPr>
              <a:t>Technical Aspects</a:t>
            </a: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 b="1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Full-stack development</a:t>
            </a:r>
            <a:endParaRPr lang="en-US" sz="2800">
              <a:solidFill>
                <a:srgbClr val="272727"/>
              </a:solidFill>
              <a:latin typeface="Barlow Semi-Bold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Api integration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Barlow Semi-Bold"/>
              </a:rPr>
              <a:t>Compliance logic</a:t>
            </a: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>
              <a:lnSpc>
                <a:spcPts val="3304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207"/>
              </a:lnSpc>
            </a:pPr>
            <a:endParaRPr lang="en-US" sz="2508">
              <a:solidFill>
                <a:srgbClr val="272727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B376D8C-4AFC-07D9-2C3B-D808F83FA9BF}"/>
              </a:ext>
            </a:extLst>
          </p:cNvPr>
          <p:cNvSpPr txBox="1"/>
          <p:nvPr/>
        </p:nvSpPr>
        <p:spPr>
          <a:xfrm>
            <a:off x="6777164" y="3048678"/>
            <a:ext cx="4689436" cy="5057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7D9B76"/>
                </a:solidFill>
                <a:latin typeface="Barlow Bold"/>
                <a:ea typeface="+mn-lt"/>
                <a:cs typeface="+mn-lt"/>
              </a:rPr>
              <a:t>Project &amp; Team Aspects</a:t>
            </a: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 b="1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Team Collaboration</a:t>
            </a:r>
            <a:endParaRPr lang="en-US" sz="2800">
              <a:solidFill>
                <a:srgbClr val="272727"/>
              </a:solidFill>
              <a:latin typeface="Barlow Semi-Bold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Project Management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Barlow Semi-Bold"/>
              </a:rPr>
              <a:t>Problem-solving</a:t>
            </a: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>
              <a:lnSpc>
                <a:spcPts val="3304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207"/>
              </a:lnSpc>
            </a:pPr>
            <a:endParaRPr lang="en-US" sz="2508">
              <a:solidFill>
                <a:srgbClr val="272727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0198A52-0EC7-8CB4-676D-BD7864734994}"/>
              </a:ext>
            </a:extLst>
          </p:cNvPr>
          <p:cNvSpPr txBox="1"/>
          <p:nvPr/>
        </p:nvSpPr>
        <p:spPr>
          <a:xfrm>
            <a:off x="11955654" y="3048678"/>
            <a:ext cx="4689436" cy="5488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7D9B76"/>
                </a:solidFill>
                <a:latin typeface="Barlow Bold"/>
                <a:ea typeface="+mn-lt"/>
                <a:cs typeface="+mn-lt"/>
              </a:rPr>
              <a:t>Real world awareness</a:t>
            </a: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 b="1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Importance of compliance</a:t>
            </a:r>
            <a:endParaRPr lang="en-US" sz="2800">
              <a:solidFill>
                <a:srgbClr val="272727"/>
              </a:solidFill>
              <a:latin typeface="Barlow Semi-Bold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rgbClr val="272727"/>
                </a:solidFill>
                <a:latin typeface="Barlow Semi-Bold"/>
                <a:ea typeface="+mn-lt"/>
                <a:cs typeface="+mn-lt"/>
              </a:rPr>
              <a:t>Importance of user-centric design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 u="sng">
              <a:solidFill>
                <a:srgbClr val="000000"/>
              </a:solidFill>
              <a:latin typeface="Barlow Semi-Bold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72727"/>
              </a:solidFill>
              <a:latin typeface="Barlow"/>
              <a:ea typeface="Calibri"/>
              <a:cs typeface="Calibri"/>
            </a:endParaRPr>
          </a:p>
          <a:p>
            <a:pPr>
              <a:lnSpc>
                <a:spcPts val="3304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endParaRPr lang="en-US" sz="2500">
              <a:solidFill>
                <a:srgbClr val="272727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207"/>
              </a:lnSpc>
            </a:pPr>
            <a:endParaRPr lang="en-US" sz="2508">
              <a:solidFill>
                <a:srgbClr val="272727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6B804D-E5FE-1D08-162C-D3D3E34D2CDB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19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110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6499" y="691966"/>
            <a:ext cx="719065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7D9B7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42285" y="2386575"/>
            <a:ext cx="621660" cy="70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94"/>
              </a:lnSpc>
              <a:spcBef>
                <a:spcPct val="0"/>
              </a:spcBef>
            </a:pPr>
            <a:r>
              <a:rPr lang="en-US" sz="4424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01</a:t>
            </a:r>
          </a:p>
        </p:txBody>
      </p:sp>
      <p:sp>
        <p:nvSpPr>
          <p:cNvPr id="4" name="AutoShape 4"/>
          <p:cNvSpPr/>
          <p:nvPr/>
        </p:nvSpPr>
        <p:spPr>
          <a:xfrm>
            <a:off x="1996018" y="3406784"/>
            <a:ext cx="2755078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222" y="3640269"/>
            <a:ext cx="2089474" cy="722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9"/>
              </a:lnSpc>
              <a:spcBef>
                <a:spcPct val="0"/>
              </a:spcBef>
            </a:pPr>
            <a:r>
              <a:rPr lang="en-US" sz="4535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Context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5889" y="2357663"/>
            <a:ext cx="643072" cy="663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6"/>
              </a:lnSpc>
              <a:spcBef>
                <a:spcPct val="0"/>
              </a:spcBef>
            </a:pPr>
            <a:r>
              <a:rPr lang="en-US" sz="4118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02</a:t>
            </a:r>
          </a:p>
        </p:txBody>
      </p:sp>
      <p:sp>
        <p:nvSpPr>
          <p:cNvPr id="7" name="AutoShape 7"/>
          <p:cNvSpPr/>
          <p:nvPr/>
        </p:nvSpPr>
        <p:spPr>
          <a:xfrm>
            <a:off x="5831152" y="3379270"/>
            <a:ext cx="2630267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685489" y="3644977"/>
            <a:ext cx="3061550" cy="143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3"/>
              </a:lnSpc>
              <a:spcBef>
                <a:spcPct val="0"/>
              </a:spcBef>
            </a:pPr>
            <a:r>
              <a:rPr lang="en-US" sz="4224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State of the Art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4232" y="2381630"/>
            <a:ext cx="643072" cy="651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2"/>
              </a:lnSpc>
              <a:spcBef>
                <a:spcPct val="0"/>
              </a:spcBef>
            </a:pPr>
            <a:r>
              <a:rPr lang="en-US" sz="4044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03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543428" y="3386330"/>
            <a:ext cx="2583229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082957" y="3642415"/>
            <a:ext cx="3504170" cy="664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  <a:spcBef>
                <a:spcPct val="0"/>
              </a:spcBef>
            </a:pPr>
            <a:r>
              <a:rPr lang="en-US" sz="4148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Requirements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49248" y="2377996"/>
            <a:ext cx="623243" cy="72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3"/>
              </a:lnSpc>
              <a:spcBef>
                <a:spcPct val="0"/>
              </a:spcBef>
            </a:pPr>
            <a:r>
              <a:rPr lang="en-US" sz="4252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04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202982" y="3439863"/>
            <a:ext cx="2715775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3735581" y="3706654"/>
            <a:ext cx="1650578" cy="75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6"/>
              </a:lnSpc>
              <a:spcBef>
                <a:spcPct val="0"/>
              </a:spcBef>
            </a:pPr>
            <a:r>
              <a:rPr lang="en-US" sz="4361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Actors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73240" y="5390416"/>
            <a:ext cx="981482" cy="153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94"/>
              </a:lnSpc>
              <a:spcBef>
                <a:spcPct val="0"/>
              </a:spcBef>
            </a:pPr>
            <a:r>
              <a:rPr lang="en-US" sz="4424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05</a:t>
            </a:r>
          </a:p>
          <a:p>
            <a:pPr algn="ctr">
              <a:lnSpc>
                <a:spcPts val="6194"/>
              </a:lnSpc>
              <a:spcBef>
                <a:spcPct val="0"/>
              </a:spcBef>
            </a:pPr>
            <a:endParaRPr lang="en-US" sz="4424" b="1">
              <a:solidFill>
                <a:srgbClr val="7D9B76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2075604" y="6497303"/>
            <a:ext cx="2755078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768792" y="6730788"/>
            <a:ext cx="3454611" cy="722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9"/>
              </a:lnSpc>
              <a:spcBef>
                <a:spcPct val="0"/>
              </a:spcBef>
            </a:pPr>
            <a:r>
              <a:rPr lang="en-US" sz="4500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Use Cases</a:t>
            </a:r>
            <a:endParaRPr lang="en-US" sz="4535" b="1">
              <a:solidFill>
                <a:srgbClr val="7D9B76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87581" y="5472501"/>
            <a:ext cx="573856" cy="69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6"/>
              </a:lnSpc>
              <a:spcBef>
                <a:spcPct val="0"/>
              </a:spcBef>
            </a:pPr>
            <a:r>
              <a:rPr lang="en-US" sz="4118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5959376" y="6494109"/>
            <a:ext cx="2630267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687652" y="6759814"/>
            <a:ext cx="3185875" cy="675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3"/>
              </a:lnSpc>
              <a:spcBef>
                <a:spcPct val="0"/>
              </a:spcBef>
            </a:pPr>
            <a:r>
              <a:rPr lang="en-US" sz="4200" b="1">
                <a:solidFill>
                  <a:srgbClr val="7D9B76"/>
                </a:solidFill>
                <a:latin typeface="Barlow Bold"/>
                <a:sym typeface="Barlow Bold"/>
              </a:rPr>
              <a:t>Architecture</a:t>
            </a:r>
            <a:endParaRPr lang="en-US" sz="4200" b="1">
              <a:solidFill>
                <a:srgbClr val="7D9B76"/>
              </a:solidFill>
              <a:latin typeface="Barlow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520000" y="5496468"/>
            <a:ext cx="641590" cy="651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2"/>
              </a:lnSpc>
              <a:spcBef>
                <a:spcPct val="0"/>
              </a:spcBef>
            </a:pPr>
            <a:r>
              <a:rPr lang="en-US" sz="4044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07</a:t>
            </a:r>
          </a:p>
        </p:txBody>
      </p:sp>
      <p:sp>
        <p:nvSpPr>
          <p:cNvPr id="23" name="AutoShape 23"/>
          <p:cNvSpPr/>
          <p:nvPr/>
        </p:nvSpPr>
        <p:spPr>
          <a:xfrm>
            <a:off x="9598695" y="6501169"/>
            <a:ext cx="2583229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9850661" y="6759814"/>
            <a:ext cx="2404261" cy="140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  <a:spcBef>
                <a:spcPct val="0"/>
              </a:spcBef>
            </a:pPr>
            <a:r>
              <a:rPr lang="en-US" sz="41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Interfaces</a:t>
            </a:r>
            <a:endParaRPr lang="en-US" sz="4148" b="1" err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38DF403A-FC74-5089-9619-6526BBB03DCF}"/>
              </a:ext>
            </a:extLst>
          </p:cNvPr>
          <p:cNvSpPr txBox="1"/>
          <p:nvPr/>
        </p:nvSpPr>
        <p:spPr>
          <a:xfrm>
            <a:off x="14259006" y="5496819"/>
            <a:ext cx="573856" cy="66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6"/>
              </a:lnSpc>
              <a:spcBef>
                <a:spcPct val="0"/>
              </a:spcBef>
            </a:pPr>
            <a:r>
              <a:rPr lang="en-US" sz="4100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08</a:t>
            </a:r>
            <a:endParaRPr lang="en-US" sz="4118" b="1">
              <a:solidFill>
                <a:srgbClr val="7D9B76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26" name="AutoShape 20">
            <a:extLst>
              <a:ext uri="{FF2B5EF4-FFF2-40B4-BE49-F238E27FC236}">
                <a16:creationId xmlns:a16="http://schemas.microsoft.com/office/drawing/2014/main" id="{E7015472-847E-CB3A-D54E-6299DC1555C5}"/>
              </a:ext>
            </a:extLst>
          </p:cNvPr>
          <p:cNvSpPr/>
          <p:nvPr/>
        </p:nvSpPr>
        <p:spPr>
          <a:xfrm>
            <a:off x="13230801" y="6518427"/>
            <a:ext cx="2630267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E26414B2-675E-EB7A-4567-A5BB3E45A760}"/>
              </a:ext>
            </a:extLst>
          </p:cNvPr>
          <p:cNvSpPr txBox="1"/>
          <p:nvPr/>
        </p:nvSpPr>
        <p:spPr>
          <a:xfrm>
            <a:off x="12959077" y="6784132"/>
            <a:ext cx="3185875" cy="675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3"/>
              </a:lnSpc>
              <a:spcBef>
                <a:spcPct val="0"/>
              </a:spcBef>
            </a:pPr>
            <a:r>
              <a:rPr lang="en-US" sz="4200" b="1">
                <a:solidFill>
                  <a:srgbClr val="7D9B76"/>
                </a:solidFill>
                <a:latin typeface="Barlow Bold"/>
                <a:sym typeface="Barlow Bold"/>
              </a:rPr>
              <a:t>Our thoughts</a:t>
            </a:r>
            <a:endParaRPr lang="en-US" sz="4200" b="1">
              <a:solidFill>
                <a:srgbClr val="7D9B76"/>
              </a:solidFill>
              <a:latin typeface="Barlow Bold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80A4384-93A0-E43C-8311-6187F25204C9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2</a:t>
            </a:r>
            <a:endParaRPr lang="pt-P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06871" y="952500"/>
            <a:ext cx="16230600" cy="63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Micro-Site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30201" y="3349093"/>
            <a:ext cx="36379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7D9B7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you!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B6E513A-FD7F-FD56-AC5D-D3A16590B0AB}"/>
              </a:ext>
            </a:extLst>
          </p:cNvPr>
          <p:cNvSpPr txBox="1"/>
          <p:nvPr/>
        </p:nvSpPr>
        <p:spPr>
          <a:xfrm>
            <a:off x="8555081" y="5147383"/>
            <a:ext cx="4229121" cy="2718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4"/>
              </a:lnSpc>
            </a:pPr>
            <a:r>
              <a:rPr lang="en-US" sz="2750" b="1">
                <a:solidFill>
                  <a:srgbClr val="7D9B76"/>
                </a:solidFill>
                <a:latin typeface="Barlow Semi-Bold"/>
                <a:sym typeface="Barlow Semi-Bold"/>
              </a:rPr>
              <a:t>Team:</a:t>
            </a:r>
            <a:endParaRPr lang="pt-PT"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r>
              <a:rPr lang="en-US" sz="2500">
                <a:solidFill>
                  <a:srgbClr val="272727"/>
                </a:solidFill>
                <a:latin typeface="Calibri"/>
                <a:ea typeface="Calibri"/>
                <a:cs typeface="Calibri"/>
                <a:sym typeface="Barlow"/>
              </a:rPr>
              <a:t>Ana Loureiro     104063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r>
              <a:rPr lang="en-US" sz="2500">
                <a:solidFill>
                  <a:srgbClr val="272727"/>
                </a:solidFill>
                <a:latin typeface="Calibri"/>
                <a:ea typeface="Calibri"/>
                <a:cs typeface="Calibri"/>
                <a:sym typeface="Barlow"/>
              </a:rPr>
              <a:t>Filipe Oliveira 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Barlow"/>
              </a:rPr>
              <a:t>    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Barlow"/>
              </a:rPr>
              <a:t>114640</a:t>
            </a:r>
            <a:endParaRPr lang="en-US" sz="25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r>
              <a:rPr lang="en-US" sz="2500">
                <a:solidFill>
                  <a:srgbClr val="272727"/>
                </a:solidFill>
                <a:latin typeface="Calibri"/>
                <a:ea typeface="Calibri"/>
                <a:cs typeface="Calibri"/>
                <a:sym typeface="Barlow"/>
              </a:rPr>
              <a:t>Gonçalo Monteiro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Barlow"/>
              </a:rPr>
              <a:t>    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Barlow"/>
              </a:rPr>
              <a:t>107758</a:t>
            </a:r>
            <a:endParaRPr lang="en-US" sz="25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r>
              <a:rPr lang="en-US" sz="2500">
                <a:solidFill>
                  <a:srgbClr val="272727"/>
                </a:solidFill>
                <a:latin typeface="Calibri"/>
                <a:ea typeface="Calibri"/>
                <a:cs typeface="Calibri"/>
                <a:sym typeface="Barlow"/>
              </a:rPr>
              <a:t>Miguel Francisco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Barlow"/>
              </a:rPr>
              <a:t>    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Barlow"/>
              </a:rPr>
              <a:t>108304</a:t>
            </a:r>
            <a:endParaRPr lang="en-US" sz="25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10"/>
              </a:lnSpc>
            </a:pPr>
            <a:r>
              <a:rPr lang="en-US" sz="2500">
                <a:solidFill>
                  <a:srgbClr val="272727"/>
                </a:solidFill>
                <a:latin typeface="Calibri"/>
                <a:ea typeface="Calibri"/>
                <a:cs typeface="Calibri"/>
                <a:sym typeface="Barlow"/>
              </a:rPr>
              <a:t>Miguel Pinto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Barlow"/>
              </a:rPr>
              <a:t> </a:t>
            </a:r>
            <a:r>
              <a:rPr lang="en-US" sz="2500">
                <a:solidFill>
                  <a:srgbClr val="272727"/>
                </a:solidFill>
                <a:latin typeface="Calibri"/>
                <a:ea typeface="Calibri"/>
                <a:cs typeface="Calibri"/>
                <a:sym typeface="Barlow"/>
              </a:rPr>
              <a:t>     108481</a:t>
            </a:r>
            <a:endParaRPr lang="en-US" sz="2500">
              <a:solidFill>
                <a:srgbClr val="272727"/>
              </a:solidFill>
              <a:ea typeface="Calibri"/>
              <a:cs typeface="Calibri"/>
            </a:endParaRPr>
          </a:p>
          <a:p>
            <a:pPr algn="ctr">
              <a:lnSpc>
                <a:spcPts val="3207"/>
              </a:lnSpc>
            </a:pPr>
            <a:endParaRPr lang="en-US" sz="2508">
              <a:solidFill>
                <a:srgbClr val="27272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31F7DEB-BD32-3364-FD4D-74C0B04E0A57}"/>
              </a:ext>
            </a:extLst>
          </p:cNvPr>
          <p:cNvSpPr txBox="1"/>
          <p:nvPr/>
        </p:nvSpPr>
        <p:spPr>
          <a:xfrm>
            <a:off x="13180492" y="5147382"/>
            <a:ext cx="4229121" cy="1949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4"/>
              </a:lnSpc>
            </a:pPr>
            <a:r>
              <a:rPr lang="en-US" sz="2750" b="1">
                <a:solidFill>
                  <a:srgbClr val="7D9B76"/>
                </a:solidFill>
                <a:latin typeface="Barlow Semi-Bold"/>
                <a:sym typeface="Barlow Semi-Bold"/>
              </a:rPr>
              <a:t>Advisors:</a:t>
            </a:r>
            <a:endParaRPr lang="pt-PT"/>
          </a:p>
          <a:p>
            <a:r>
              <a:rPr lang="en-US" sz="2500">
                <a:solidFill>
                  <a:srgbClr val="272727"/>
                </a:solidFill>
                <a:latin typeface="Calibri"/>
                <a:ea typeface="Calibri"/>
                <a:cs typeface="Calibri"/>
                <a:sym typeface="Barlow"/>
              </a:rPr>
              <a:t>Prof. </a:t>
            </a:r>
            <a:r>
              <a:rPr lang="en-US" sz="2500" err="1">
                <a:solidFill>
                  <a:srgbClr val="272727"/>
                </a:solidFill>
                <a:latin typeface="Calibri"/>
                <a:ea typeface="Calibri"/>
                <a:cs typeface="Calibri"/>
                <a:sym typeface="Barlow"/>
              </a:rPr>
              <a:t>João</a:t>
            </a:r>
            <a:r>
              <a:rPr lang="en-US" sz="2500">
                <a:solidFill>
                  <a:srgbClr val="272727"/>
                </a:solidFill>
                <a:latin typeface="Calibri"/>
                <a:ea typeface="Calibri"/>
                <a:cs typeface="Calibri"/>
                <a:sym typeface="Barlow"/>
              </a:rPr>
              <a:t> Rafael Almeida Mariana Andrade </a:t>
            </a:r>
            <a:endParaRPr lang="en-US"/>
          </a:p>
          <a:p>
            <a:pPr>
              <a:lnSpc>
                <a:spcPts val="3010"/>
              </a:lnSpc>
            </a:pPr>
            <a:endParaRPr lang="en-US" sz="2500">
              <a:solidFill>
                <a:srgbClr val="272727"/>
              </a:solidFill>
              <a:ea typeface="Calibri"/>
              <a:cs typeface="Calibri"/>
            </a:endParaRPr>
          </a:p>
          <a:p>
            <a:pPr algn="ctr">
              <a:lnSpc>
                <a:spcPts val="3207"/>
              </a:lnSpc>
            </a:pPr>
            <a:endParaRPr lang="en-US" sz="2508">
              <a:solidFill>
                <a:srgbClr val="27272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" name="Imagem 10" descr="Uma imagem com padrão, quadrado, píxel, puzzle de palavras-cruzadas&#10;&#10;Os conteúdos gerados por IA poderão estar incorretos.">
            <a:extLst>
              <a:ext uri="{FF2B5EF4-FFF2-40B4-BE49-F238E27FC236}">
                <a16:creationId xmlns:a16="http://schemas.microsoft.com/office/drawing/2014/main" id="{528E913F-8B52-3356-5829-9831EE3D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3102718"/>
            <a:ext cx="4762500" cy="47625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285779B-B0F9-AE70-C997-35B12CA87338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20</a:t>
            </a:r>
            <a:endParaRPr lang="pt-PT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32931" y="5336167"/>
            <a:ext cx="11822138" cy="190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841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EasyReg aims to simplify and automate compliance tracking, ensuring organizations meet their security obligations efficiently</a:t>
            </a:r>
          </a:p>
        </p:txBody>
      </p:sp>
      <p:sp>
        <p:nvSpPr>
          <p:cNvPr id="4" name="Freeform 4"/>
          <p:cNvSpPr/>
          <p:nvPr/>
        </p:nvSpPr>
        <p:spPr>
          <a:xfrm>
            <a:off x="6670719" y="1027382"/>
            <a:ext cx="4946563" cy="4116118"/>
          </a:xfrm>
          <a:custGeom>
            <a:avLst/>
            <a:gdLst/>
            <a:ahLst/>
            <a:cxnLst/>
            <a:rect l="l" t="t" r="r" b="b"/>
            <a:pathLst>
              <a:path w="4946563" h="4116118">
                <a:moveTo>
                  <a:pt x="0" y="0"/>
                </a:moveTo>
                <a:lnTo>
                  <a:pt x="4946562" y="0"/>
                </a:lnTo>
                <a:lnTo>
                  <a:pt x="4946562" y="4116118"/>
                </a:lnTo>
                <a:lnTo>
                  <a:pt x="0" y="4116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2B6685-42FB-4FC9-177C-C404E104FDC0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431999" y="1716879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78408" y="3331402"/>
            <a:ext cx="5436215" cy="3488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5"/>
              </a:lnSpc>
            </a:pPr>
            <a:r>
              <a:rPr lang="en-US" sz="2750" b="1">
                <a:solidFill>
                  <a:srgbClr val="7D9B76"/>
                </a:solidFill>
                <a:latin typeface="Barlow Bold"/>
                <a:ea typeface="Barlow Semi-Bold"/>
                <a:cs typeface="Barlow Semi-Bold"/>
                <a:sym typeface="Barlow Semi-Bold"/>
              </a:rPr>
              <a:t>Multiple Compliance Requirements</a:t>
            </a:r>
            <a:endParaRPr lang="en-US" sz="2750" b="1">
              <a:solidFill>
                <a:srgbClr val="7D9B76"/>
              </a:solidFill>
              <a:latin typeface="Barlow Bold"/>
              <a:ea typeface="Barlow Semi-Bold"/>
              <a:cs typeface="Barlow Semi-Bold"/>
            </a:endParaRPr>
          </a:p>
          <a:p>
            <a:pPr algn="ctr">
              <a:lnSpc>
                <a:spcPts val="3010"/>
              </a:lnSpc>
            </a:pPr>
            <a:endParaRPr lang="en-US" sz="2754" b="1">
              <a:solidFill>
                <a:srgbClr val="7D9B76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  <a:p>
            <a:pPr algn="ctr">
              <a:lnSpc>
                <a:spcPts val="3010"/>
              </a:lnSpc>
            </a:pPr>
            <a:endParaRPr lang="en-US" sz="2550" b="1">
              <a:solidFill>
                <a:srgbClr val="7D9B76"/>
              </a:solidFill>
              <a:latin typeface="Quatrocento"/>
              <a:ea typeface="Barlow"/>
              <a:cs typeface="Barlow"/>
            </a:endParaRPr>
          </a:p>
          <a:p>
            <a:pPr algn="ctr">
              <a:lnSpc>
                <a:spcPts val="3010"/>
              </a:lnSpc>
            </a:pPr>
            <a:r>
              <a:rPr lang="en-US" sz="2550">
                <a:solidFill>
                  <a:srgbClr val="272727"/>
                </a:solidFill>
                <a:latin typeface="Barlow"/>
                <a:ea typeface="Barlow"/>
                <a:cs typeface="Barlow"/>
                <a:sym typeface="Barlow"/>
              </a:rPr>
              <a:t>Organizations need to work across multiple frameworks, each with its own</a:t>
            </a:r>
            <a:r>
              <a:rPr lang="en-US" sz="2550">
                <a:solidFill>
                  <a:srgbClr val="272727"/>
                </a:solidFill>
                <a:latin typeface="Calibri"/>
                <a:ea typeface="Barlow"/>
                <a:cs typeface="Barlow"/>
                <a:sym typeface="Barlow"/>
              </a:rPr>
              <a:t> </a:t>
            </a:r>
            <a:r>
              <a:rPr lang="en-US" sz="2550" b="1">
                <a:solidFill>
                  <a:srgbClr val="272727"/>
                </a:solidFill>
                <a:latin typeface="Barlow Bold"/>
                <a:ea typeface="Barlow Bold"/>
                <a:cs typeface="Barlow Bold"/>
                <a:sym typeface="Barlow Bold"/>
              </a:rPr>
              <a:t>compliance requirements</a:t>
            </a:r>
            <a:r>
              <a:rPr lang="en-US" sz="2550">
                <a:solidFill>
                  <a:srgbClr val="272727"/>
                </a:solidFill>
                <a:latin typeface="Barlow Bold"/>
                <a:ea typeface="Barlow"/>
                <a:cs typeface="Barlow"/>
                <a:sym typeface="Barlow"/>
              </a:rPr>
              <a:t>,</a:t>
            </a:r>
            <a:r>
              <a:rPr lang="en-US" sz="2550">
                <a:solidFill>
                  <a:srgbClr val="272727"/>
                </a:solidFill>
                <a:latin typeface="Barlow"/>
                <a:ea typeface="Barlow"/>
                <a:cs typeface="Barlow"/>
                <a:sym typeface="Barlow"/>
              </a:rPr>
              <a:t> resulting in significant complexity in managing the process.</a:t>
            </a:r>
            <a:endParaRPr lang="en-US" sz="2550">
              <a:solidFill>
                <a:srgbClr val="272727"/>
              </a:solidFill>
              <a:latin typeface="Barlow"/>
              <a:ea typeface="Barlow"/>
              <a:cs typeface="Barlow"/>
            </a:endParaRPr>
          </a:p>
          <a:p>
            <a:pPr algn="ctr">
              <a:lnSpc>
                <a:spcPts val="3207"/>
              </a:lnSpc>
            </a:pPr>
            <a:endParaRPr lang="en-US" sz="2508">
              <a:solidFill>
                <a:srgbClr val="27272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1328" y="952500"/>
            <a:ext cx="16230600" cy="63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Context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30694" y="3351398"/>
            <a:ext cx="5436215" cy="3589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75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Need for an Integrated Solution</a:t>
            </a:r>
          </a:p>
          <a:p>
            <a:pPr algn="ctr">
              <a:lnSpc>
                <a:spcPts val="3079"/>
              </a:lnSpc>
            </a:pPr>
            <a:endParaRPr lang="en-US" sz="2750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3079"/>
              </a:lnSpc>
            </a:pPr>
            <a:endParaRPr lang="en-US" sz="2750" b="1">
              <a:solidFill>
                <a:srgbClr val="7D9B76"/>
              </a:solidFill>
              <a:latin typeface="Barlow Bold"/>
              <a:ea typeface="Barlow Bold"/>
              <a:cs typeface="Barlow Bold"/>
            </a:endParaRPr>
          </a:p>
          <a:p>
            <a:pPr algn="ctr">
              <a:lnSpc>
                <a:spcPts val="3079"/>
              </a:lnSpc>
            </a:pPr>
            <a:r>
              <a:rPr lang="en-US" sz="2550">
                <a:solidFill>
                  <a:srgbClr val="272727"/>
                </a:solidFill>
                <a:latin typeface="Barlow"/>
                <a:ea typeface="Barlow"/>
                <a:cs typeface="Barlow"/>
                <a:sym typeface="Barlow"/>
              </a:rPr>
              <a:t>There is a demand for a centralized platform that automates the </a:t>
            </a:r>
            <a:r>
              <a:rPr lang="en-US" sz="2550" b="1">
                <a:solidFill>
                  <a:srgbClr val="272727"/>
                </a:solidFill>
                <a:latin typeface="Barlow Bold"/>
                <a:ea typeface="Barlow Bold"/>
                <a:cs typeface="Barlow Bold"/>
                <a:sym typeface="Barlow Bold"/>
              </a:rPr>
              <a:t>tracking and management of requirements</a:t>
            </a:r>
            <a:r>
              <a:rPr lang="en-US" sz="2550">
                <a:solidFill>
                  <a:srgbClr val="272727"/>
                </a:solidFill>
                <a:latin typeface="Barlow"/>
                <a:ea typeface="Barlow"/>
                <a:cs typeface="Barlow"/>
                <a:sym typeface="Barlow"/>
              </a:rPr>
              <a:t>, optimizing workflows and ensuring security.</a:t>
            </a:r>
            <a:endParaRPr lang="en-US" sz="2550">
              <a:solidFill>
                <a:srgbClr val="272727"/>
              </a:solidFill>
              <a:latin typeface="Barlow"/>
              <a:ea typeface="Barlow"/>
              <a:cs typeface="Barlow"/>
            </a:endParaRPr>
          </a:p>
          <a:p>
            <a:pPr algn="ctr">
              <a:lnSpc>
                <a:spcPts val="3281"/>
              </a:lnSpc>
            </a:pPr>
            <a:endParaRPr lang="en-US" sz="2566">
              <a:solidFill>
                <a:srgbClr val="27272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67143" y="3351398"/>
            <a:ext cx="5436214" cy="3589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750" b="1">
                <a:solidFill>
                  <a:srgbClr val="7D9B76"/>
                </a:solidFill>
                <a:latin typeface="Barlow Bold"/>
                <a:ea typeface="Barlow Semi-Bold"/>
                <a:cs typeface="Barlow Semi-Bold"/>
                <a:sym typeface="Barlow Semi-Bold"/>
              </a:rPr>
              <a:t>Manual Processes and Risks</a:t>
            </a:r>
            <a:endParaRPr lang="en-US" sz="2750" b="1">
              <a:solidFill>
                <a:srgbClr val="7D9B76"/>
              </a:solidFill>
              <a:latin typeface="Barlow Bold"/>
              <a:ea typeface="Barlow Semi-Bold"/>
              <a:cs typeface="Barlow Semi-Bold"/>
            </a:endParaRPr>
          </a:p>
          <a:p>
            <a:pPr algn="ctr">
              <a:lnSpc>
                <a:spcPts val="3079"/>
              </a:lnSpc>
            </a:pPr>
            <a:endParaRPr lang="en-US" sz="2766" b="1">
              <a:solidFill>
                <a:srgbClr val="7D9B76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  <a:p>
            <a:pPr algn="ctr">
              <a:lnSpc>
                <a:spcPts val="3079"/>
              </a:lnSpc>
            </a:pPr>
            <a:endParaRPr lang="en-US" sz="2766" b="1">
              <a:solidFill>
                <a:srgbClr val="7D9B76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  <a:p>
            <a:pPr algn="ctr">
              <a:lnSpc>
                <a:spcPts val="3079"/>
              </a:lnSpc>
            </a:pPr>
            <a:r>
              <a:rPr lang="en-US" sz="2550">
                <a:solidFill>
                  <a:srgbClr val="272727"/>
                </a:solidFill>
                <a:latin typeface="Barlow"/>
                <a:ea typeface="Barlow"/>
                <a:cs typeface="Barlow"/>
                <a:sym typeface="Barlow"/>
              </a:rPr>
              <a:t>Manual evidence collection and audit execution increase the</a:t>
            </a:r>
            <a:r>
              <a:rPr lang="en-US" sz="2550" b="1">
                <a:solidFill>
                  <a:srgbClr val="272727"/>
                </a:solidFill>
                <a:latin typeface="Barlow Bold"/>
                <a:ea typeface="Barlow Bold"/>
                <a:cs typeface="Barlow Bold"/>
                <a:sym typeface="Barlow Bold"/>
              </a:rPr>
              <a:t> risk of inconsistencies and errors</a:t>
            </a:r>
            <a:r>
              <a:rPr lang="en-US" sz="2550">
                <a:solidFill>
                  <a:srgbClr val="272727"/>
                </a:solidFill>
                <a:latin typeface="Barlow"/>
                <a:ea typeface="Barlow"/>
                <a:cs typeface="Barlow"/>
                <a:sym typeface="Barlow"/>
              </a:rPr>
              <a:t>, while also requiring significant operational effort.</a:t>
            </a:r>
            <a:endParaRPr lang="en-US" sz="2550">
              <a:solidFill>
                <a:srgbClr val="272727"/>
              </a:solidFill>
              <a:latin typeface="Barlow"/>
              <a:ea typeface="Barlow"/>
              <a:cs typeface="Barlow"/>
            </a:endParaRPr>
          </a:p>
          <a:p>
            <a:pPr algn="ctr">
              <a:lnSpc>
                <a:spcPts val="3281"/>
              </a:lnSpc>
            </a:pPr>
            <a:endParaRPr lang="en-US" sz="2566">
              <a:solidFill>
                <a:srgbClr val="27272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7B33E3-552D-DCBD-91DE-66D63E4801F9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09300" y="1876798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06871" y="952500"/>
            <a:ext cx="16230600" cy="63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State of the Art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3F98C0-7BF4-07E2-6C96-42A995E9A48F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5</a:t>
            </a:r>
          </a:p>
        </p:txBody>
      </p:sp>
      <p:pic>
        <p:nvPicPr>
          <p:cNvPr id="6" name="Imagem 5" descr="Uma imagem com texto, Tipo de letra, Gráficos, design gráfico&#10;&#10;Os conteúdos gerados por IA poderão estar incorretos.">
            <a:extLst>
              <a:ext uri="{FF2B5EF4-FFF2-40B4-BE49-F238E27FC236}">
                <a16:creationId xmlns:a16="http://schemas.microsoft.com/office/drawing/2014/main" id="{9872EFA8-6766-622C-50B8-1A1832C9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65" y="7879607"/>
            <a:ext cx="12429110" cy="1020998"/>
          </a:xfrm>
          <a:prstGeom prst="rect">
            <a:avLst/>
          </a:prstGeom>
        </p:spPr>
      </p:pic>
      <p:pic>
        <p:nvPicPr>
          <p:cNvPr id="5" name="Imagem 4" descr="Uma imagem com texto, captura de ecrã, Tipo de letra, número&#10;&#10;Os conteúdos gerados por IA poderão estar incorretos.">
            <a:extLst>
              <a:ext uri="{FF2B5EF4-FFF2-40B4-BE49-F238E27FC236}">
                <a16:creationId xmlns:a16="http://schemas.microsoft.com/office/drawing/2014/main" id="{1927229F-9043-42CB-DD58-77BE3FB8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66" y="2417264"/>
            <a:ext cx="12422220" cy="54604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06871" y="952500"/>
            <a:ext cx="16230600" cy="63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Functional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0334" y="4436171"/>
            <a:ext cx="4976641" cy="97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8"/>
              </a:lnSpc>
            </a:pPr>
            <a:r>
              <a:rPr lang="en-US" sz="3231" b="1">
                <a:solidFill>
                  <a:srgbClr val="27272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Authentication, Authorization and Security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60004" y="4877810"/>
            <a:ext cx="5339890" cy="53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1"/>
              </a:lnSpc>
            </a:pPr>
            <a:r>
              <a:rPr lang="en-US" sz="3467" b="1">
                <a:solidFill>
                  <a:srgbClr val="27272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Audits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77028" y="8505229"/>
            <a:ext cx="5166035" cy="5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354" b="1">
                <a:solidFill>
                  <a:srgbClr val="27272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Accessible Evidences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67230" y="8505228"/>
            <a:ext cx="5166035" cy="5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354" b="1">
                <a:solidFill>
                  <a:srgbClr val="27272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Compliance Information</a:t>
            </a:r>
          </a:p>
        </p:txBody>
      </p:sp>
      <p:pic>
        <p:nvPicPr>
          <p:cNvPr id="10" name="Picture 9" descr="A green shield on a black background&#10;&#10;AI-generated content may be incorrect.">
            <a:extLst>
              <a:ext uri="{FF2B5EF4-FFF2-40B4-BE49-F238E27FC236}">
                <a16:creationId xmlns:a16="http://schemas.microsoft.com/office/drawing/2014/main" id="{562F84BA-3B05-3EEE-853D-872A0EFE0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07" y="1971976"/>
            <a:ext cx="2438399" cy="2438399"/>
          </a:xfrm>
          <a:prstGeom prst="rect">
            <a:avLst/>
          </a:prstGeom>
        </p:spPr>
      </p:pic>
      <p:pic>
        <p:nvPicPr>
          <p:cNvPr id="12" name="Picture 11" descr="A green magnifying glass with a plus sign&#10;&#10;AI-generated content may be incorrect.">
            <a:extLst>
              <a:ext uri="{FF2B5EF4-FFF2-40B4-BE49-F238E27FC236}">
                <a16:creationId xmlns:a16="http://schemas.microsoft.com/office/drawing/2014/main" id="{8AF78615-4497-C1B3-50D3-E321BB7A8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07" y="5850518"/>
            <a:ext cx="2667000" cy="2667000"/>
          </a:xfrm>
          <a:prstGeom prst="rect">
            <a:avLst/>
          </a:prstGeom>
        </p:spPr>
      </p:pic>
      <p:pic>
        <p:nvPicPr>
          <p:cNvPr id="14" name="Picture 13" descr="A green and black icon&#10;&#10;AI-generated content may be incorrect.">
            <a:extLst>
              <a:ext uri="{FF2B5EF4-FFF2-40B4-BE49-F238E27FC236}">
                <a16:creationId xmlns:a16="http://schemas.microsoft.com/office/drawing/2014/main" id="{1E0930D6-9CBA-C021-CE44-91A7CC137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749" y="2257162"/>
            <a:ext cx="2438400" cy="2438400"/>
          </a:xfrm>
          <a:prstGeom prst="rect">
            <a:avLst/>
          </a:prstGeom>
        </p:spPr>
      </p:pic>
      <p:pic>
        <p:nvPicPr>
          <p:cNvPr id="16" name="Picture 15" descr="A green check mark on a clipboard&#10;&#10;AI-generated content may be incorrect.">
            <a:extLst>
              <a:ext uri="{FF2B5EF4-FFF2-40B4-BE49-F238E27FC236}">
                <a16:creationId xmlns:a16="http://schemas.microsoft.com/office/drawing/2014/main" id="{9B6BF5B8-DE75-19F9-4288-FCCB23D24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73" y="6002209"/>
            <a:ext cx="2398676" cy="239867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7639FBB-CF28-A862-26EF-9857678CC857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23810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1913C-1D1B-9CD3-FD2F-FD343A81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19A6144-3E24-5CA9-4D7E-B24340B460C9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69FAE72-BFDE-1335-BD7B-6B8FE4E9E5DF}"/>
              </a:ext>
            </a:extLst>
          </p:cNvPr>
          <p:cNvSpPr/>
          <p:nvPr/>
        </p:nvSpPr>
        <p:spPr>
          <a:xfrm>
            <a:off x="4961613" y="6308218"/>
            <a:ext cx="1339265" cy="1339265"/>
          </a:xfrm>
          <a:custGeom>
            <a:avLst/>
            <a:gdLst/>
            <a:ahLst/>
            <a:cxnLst/>
            <a:rect l="l" t="t" r="r" b="b"/>
            <a:pathLst>
              <a:path w="1339265" h="1339265">
                <a:moveTo>
                  <a:pt x="0" y="0"/>
                </a:moveTo>
                <a:lnTo>
                  <a:pt x="1339265" y="0"/>
                </a:lnTo>
                <a:lnTo>
                  <a:pt x="1339265" y="1339265"/>
                </a:lnTo>
                <a:lnTo>
                  <a:pt x="0" y="133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7A0F3FD-064B-697D-ACCD-B286F08A55A9}"/>
              </a:ext>
            </a:extLst>
          </p:cNvPr>
          <p:cNvSpPr/>
          <p:nvPr/>
        </p:nvSpPr>
        <p:spPr>
          <a:xfrm>
            <a:off x="4851173" y="2630288"/>
            <a:ext cx="1560096" cy="1560096"/>
          </a:xfrm>
          <a:custGeom>
            <a:avLst/>
            <a:gdLst/>
            <a:ahLst/>
            <a:cxnLst/>
            <a:rect l="l" t="t" r="r" b="b"/>
            <a:pathLst>
              <a:path w="1560096" h="1560096">
                <a:moveTo>
                  <a:pt x="0" y="0"/>
                </a:moveTo>
                <a:lnTo>
                  <a:pt x="1560096" y="0"/>
                </a:lnTo>
                <a:lnTo>
                  <a:pt x="1560096" y="1560096"/>
                </a:lnTo>
                <a:lnTo>
                  <a:pt x="0" y="156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79358DF-1A2A-924F-705E-2BCDE31199C8}"/>
              </a:ext>
            </a:extLst>
          </p:cNvPr>
          <p:cNvSpPr/>
          <p:nvPr/>
        </p:nvSpPr>
        <p:spPr>
          <a:xfrm>
            <a:off x="11055978" y="2740567"/>
            <a:ext cx="1539847" cy="1539847"/>
          </a:xfrm>
          <a:custGeom>
            <a:avLst/>
            <a:gdLst/>
            <a:ahLst/>
            <a:cxnLst/>
            <a:rect l="l" t="t" r="r" b="b"/>
            <a:pathLst>
              <a:path w="1679806" h="1679806">
                <a:moveTo>
                  <a:pt x="0" y="0"/>
                </a:moveTo>
                <a:lnTo>
                  <a:pt x="1679806" y="0"/>
                </a:lnTo>
                <a:lnTo>
                  <a:pt x="1679806" y="1679806"/>
                </a:lnTo>
                <a:lnTo>
                  <a:pt x="0" y="167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0EF9E7-F20C-67B0-AEC7-AFC1858AC687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Actors 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CB5407B-70ED-969C-1139-56DDA165DFF8}"/>
              </a:ext>
            </a:extLst>
          </p:cNvPr>
          <p:cNvSpPr txBox="1"/>
          <p:nvPr/>
        </p:nvSpPr>
        <p:spPr>
          <a:xfrm>
            <a:off x="3165167" y="7770336"/>
            <a:ext cx="5166035" cy="5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354" b="1">
                <a:solidFill>
                  <a:srgbClr val="27272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Company Owner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1BBA424-5F53-7A4B-D53C-CC8B223699A0}"/>
              </a:ext>
            </a:extLst>
          </p:cNvPr>
          <p:cNvSpPr txBox="1"/>
          <p:nvPr/>
        </p:nvSpPr>
        <p:spPr>
          <a:xfrm>
            <a:off x="3048203" y="4380885"/>
            <a:ext cx="5166035" cy="5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354" b="1">
                <a:solidFill>
                  <a:srgbClr val="27272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Contributor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16043AF-1287-B283-3CC7-D6F55C929309}"/>
              </a:ext>
            </a:extLst>
          </p:cNvPr>
          <p:cNvSpPr txBox="1"/>
          <p:nvPr/>
        </p:nvSpPr>
        <p:spPr>
          <a:xfrm>
            <a:off x="9441159" y="4425268"/>
            <a:ext cx="5166035" cy="5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354" b="1">
                <a:solidFill>
                  <a:srgbClr val="27272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Internal Auditor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736C52A-7801-20CE-59C4-D57C4A3DE8DA}"/>
              </a:ext>
            </a:extLst>
          </p:cNvPr>
          <p:cNvSpPr txBox="1"/>
          <p:nvPr/>
        </p:nvSpPr>
        <p:spPr>
          <a:xfrm>
            <a:off x="9336523" y="7824716"/>
            <a:ext cx="5166035" cy="5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354" b="1">
                <a:solidFill>
                  <a:srgbClr val="27272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External Auditor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6426EE6-ACCD-BCE3-8E04-FD411B63743E}"/>
              </a:ext>
            </a:extLst>
          </p:cNvPr>
          <p:cNvSpPr txBox="1"/>
          <p:nvPr/>
        </p:nvSpPr>
        <p:spPr>
          <a:xfrm>
            <a:off x="4160024" y="8286767"/>
            <a:ext cx="3188259" cy="43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2854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with 7 User Stories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6DCB7C5-5CE1-9AEA-8CC1-48BE4CC8A370}"/>
              </a:ext>
            </a:extLst>
          </p:cNvPr>
          <p:cNvSpPr txBox="1"/>
          <p:nvPr/>
        </p:nvSpPr>
        <p:spPr>
          <a:xfrm>
            <a:off x="4157078" y="4899997"/>
            <a:ext cx="31643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2854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with 5 User Stories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C18B399-30CC-D12E-1384-43CE18487FF6}"/>
              </a:ext>
            </a:extLst>
          </p:cNvPr>
          <p:cNvSpPr/>
          <p:nvPr/>
        </p:nvSpPr>
        <p:spPr>
          <a:xfrm>
            <a:off x="11131785" y="6309139"/>
            <a:ext cx="1569589" cy="1424575"/>
          </a:xfrm>
          <a:custGeom>
            <a:avLst/>
            <a:gdLst/>
            <a:ahLst/>
            <a:cxnLst/>
            <a:rect l="l" t="t" r="r" b="b"/>
            <a:pathLst>
              <a:path w="1679806" h="1679806">
                <a:moveTo>
                  <a:pt x="0" y="0"/>
                </a:moveTo>
                <a:lnTo>
                  <a:pt x="1679805" y="0"/>
                </a:lnTo>
                <a:lnTo>
                  <a:pt x="1679805" y="1679805"/>
                </a:lnTo>
                <a:lnTo>
                  <a:pt x="0" y="1679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0150B56-CC3A-76F5-A7D9-791D23036B77}"/>
              </a:ext>
            </a:extLst>
          </p:cNvPr>
          <p:cNvSpPr txBox="1"/>
          <p:nvPr/>
        </p:nvSpPr>
        <p:spPr>
          <a:xfrm>
            <a:off x="10355739" y="4953332"/>
            <a:ext cx="333887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2854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with 2 User Stories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C3EC23E-FE42-97EB-FD74-92E8C7C6C125}"/>
              </a:ext>
            </a:extLst>
          </p:cNvPr>
          <p:cNvSpPr txBox="1"/>
          <p:nvPr/>
        </p:nvSpPr>
        <p:spPr>
          <a:xfrm>
            <a:off x="10429504" y="8341118"/>
            <a:ext cx="3188259" cy="43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2854" b="1">
                <a:solidFill>
                  <a:srgbClr val="7D9B76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with 3 User Stories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7EFB742-3552-C8A9-9B68-42CBCCD8F74C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8897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3B62D-BD72-90CA-7ACB-103A80D16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6CCBE10-B4CF-8F13-F04A-4FCC1006D66C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63D4F18-6878-AA01-0C81-317EF2E9F32F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Use Cases – Contributor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pic>
        <p:nvPicPr>
          <p:cNvPr id="4" name="Picture 3" descr="preencoded.png">
            <a:extLst>
              <a:ext uri="{FF2B5EF4-FFF2-40B4-BE49-F238E27FC236}">
                <a16:creationId xmlns:a16="http://schemas.microsoft.com/office/drawing/2014/main" id="{E5D58F5E-87E0-F445-A782-1514338E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8" y="2328863"/>
            <a:ext cx="8886825" cy="69818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449D005-15C9-445C-4E7A-C041B1C9C2F8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5509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C7EB9-2804-7C5D-79B7-C264CEF40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5C0974D-1DD7-B7E2-9C66-F6B04A6A02F9}"/>
              </a:ext>
            </a:extLst>
          </p:cNvPr>
          <p:cNvSpPr/>
          <p:nvPr/>
        </p:nvSpPr>
        <p:spPr>
          <a:xfrm flipV="1">
            <a:off x="1028695" y="1799270"/>
            <a:ext cx="7696608" cy="0"/>
          </a:xfrm>
          <a:prstGeom prst="line">
            <a:avLst/>
          </a:prstGeom>
          <a:ln w="9525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7397D71-3E30-8D54-638D-C30BC9DF86B8}"/>
              </a:ext>
            </a:extLst>
          </p:cNvPr>
          <p:cNvSpPr txBox="1"/>
          <p:nvPr/>
        </p:nvSpPr>
        <p:spPr>
          <a:xfrm>
            <a:off x="1006871" y="952500"/>
            <a:ext cx="1623060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b="1">
                <a:solidFill>
                  <a:srgbClr val="7D9B76"/>
                </a:solidFill>
                <a:latin typeface="Barlow Bold"/>
                <a:ea typeface="Barlow Bold"/>
                <a:cs typeface="Barlow Bold"/>
                <a:sym typeface="Barlow Bold"/>
              </a:rPr>
              <a:t>Use Cases – Company Owner</a:t>
            </a:r>
            <a:endParaRPr lang="en-US" sz="3714" b="1">
              <a:solidFill>
                <a:srgbClr val="7D9B76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pic>
        <p:nvPicPr>
          <p:cNvPr id="3" name="Picture 2" descr="preencoded.png">
            <a:extLst>
              <a:ext uri="{FF2B5EF4-FFF2-40B4-BE49-F238E27FC236}">
                <a16:creationId xmlns:a16="http://schemas.microsoft.com/office/drawing/2014/main" id="{0CF13527-BFF5-4A95-8E99-1B1D9A8A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99" y="2041431"/>
            <a:ext cx="9752955" cy="756376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2BA54BF-687E-EDB1-5783-B11AF913A9AC}"/>
              </a:ext>
            </a:extLst>
          </p:cNvPr>
          <p:cNvSpPr txBox="1"/>
          <p:nvPr/>
        </p:nvSpPr>
        <p:spPr>
          <a:xfrm>
            <a:off x="17447172" y="9672198"/>
            <a:ext cx="499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>
                <a:ea typeface="Calibri"/>
                <a:cs typeface="Calibri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5123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EasyReg</dc:title>
  <cp:revision>3</cp:revision>
  <dcterms:created xsi:type="dcterms:W3CDTF">2006-08-16T00:00:00Z</dcterms:created>
  <dcterms:modified xsi:type="dcterms:W3CDTF">2025-06-02T21:31:35Z</dcterms:modified>
  <dc:identifier>DAGj8u336Zc</dc:identifier>
</cp:coreProperties>
</file>